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77" r:id="rId3"/>
    <p:sldId id="260" r:id="rId4"/>
    <p:sldId id="291" r:id="rId5"/>
    <p:sldId id="261" r:id="rId6"/>
    <p:sldId id="275" r:id="rId7"/>
    <p:sldId id="276" r:id="rId8"/>
    <p:sldId id="262" r:id="rId9"/>
    <p:sldId id="285" r:id="rId10"/>
    <p:sldId id="263" r:id="rId11"/>
    <p:sldId id="278" r:id="rId12"/>
    <p:sldId id="280" r:id="rId13"/>
    <p:sldId id="281" r:id="rId14"/>
    <p:sldId id="271" r:id="rId15"/>
    <p:sldId id="286" r:id="rId16"/>
    <p:sldId id="289" r:id="rId17"/>
    <p:sldId id="294" r:id="rId18"/>
    <p:sldId id="279" r:id="rId19"/>
    <p:sldId id="266" r:id="rId20"/>
    <p:sldId id="282" r:id="rId21"/>
    <p:sldId id="274" r:id="rId22"/>
    <p:sldId id="284" r:id="rId23"/>
    <p:sldId id="270" r:id="rId24"/>
    <p:sldId id="269" r:id="rId25"/>
    <p:sldId id="264" r:id="rId26"/>
    <p:sldId id="265" r:id="rId27"/>
    <p:sldId id="287" r:id="rId28"/>
    <p:sldId id="272" r:id="rId29"/>
    <p:sldId id="290" r:id="rId30"/>
    <p:sldId id="267" r:id="rId31"/>
    <p:sldId id="288" r:id="rId32"/>
    <p:sldId id="268" r:id="rId33"/>
    <p:sldId id="293" r:id="rId34"/>
    <p:sldId id="273" r:id="rId35"/>
    <p:sldId id="292" r:id="rId36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2040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Ja\Plocha\velky%20graf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title>
      <c:tx>
        <c:rich>
          <a:bodyPr/>
          <a:lstStyle/>
          <a:p>
            <a:pPr>
              <a:defRPr/>
            </a:pPr>
            <a:r>
              <a:rPr lang="cs-CZ"/>
              <a:t>Celá</a:t>
            </a:r>
            <a:r>
              <a:rPr lang="cs-CZ" baseline="0"/>
              <a:t> škola</a:t>
            </a:r>
            <a:endParaRPr lang="cs-CZ"/>
          </a:p>
        </c:rich>
      </c:tx>
      <c:layout/>
    </c:title>
    <c:plotArea>
      <c:layout/>
      <c:pieChart>
        <c:varyColors val="1"/>
        <c:ser>
          <c:idx val="0"/>
          <c:order val="0"/>
          <c:tx>
            <c:v>terky graf</c:v>
          </c:tx>
          <c:dLbls>
            <c:showPercent val="1"/>
          </c:dLbls>
          <c:cat>
            <c:strRef>
              <c:f>List1!$D$2:$D$9</c:f>
              <c:strCache>
                <c:ptCount val="8"/>
                <c:pt idx="0">
                  <c:v>láska</c:v>
                </c:pt>
                <c:pt idx="1">
                  <c:v>přátelství</c:v>
                </c:pt>
                <c:pt idx="2">
                  <c:v>zdraví</c:v>
                </c:pt>
                <c:pt idx="3">
                  <c:v>rodina</c:v>
                </c:pt>
                <c:pt idx="4">
                  <c:v>sex</c:v>
                </c:pt>
                <c:pt idx="5">
                  <c:v>hospoda</c:v>
                </c:pt>
                <c:pt idx="6">
                  <c:v>peníze</c:v>
                </c:pt>
                <c:pt idx="7">
                  <c:v>maturita</c:v>
                </c:pt>
              </c:strCache>
            </c:strRef>
          </c:cat>
          <c:val>
            <c:numRef>
              <c:f>List1!$E$2:$E$9</c:f>
              <c:numCache>
                <c:formatCode>General</c:formatCode>
                <c:ptCount val="8"/>
                <c:pt idx="0">
                  <c:v>37</c:v>
                </c:pt>
                <c:pt idx="1">
                  <c:v>100</c:v>
                </c:pt>
                <c:pt idx="2">
                  <c:v>71</c:v>
                </c:pt>
                <c:pt idx="3">
                  <c:v>52</c:v>
                </c:pt>
                <c:pt idx="4">
                  <c:v>13</c:v>
                </c:pt>
                <c:pt idx="5">
                  <c:v>13</c:v>
                </c:pt>
                <c:pt idx="6">
                  <c:v>10</c:v>
                </c:pt>
                <c:pt idx="7">
                  <c:v>6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t"/>
      <c:layout/>
    </c:legend>
    <c:plotVisOnly val="1"/>
  </c:chart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377E5F-EB0F-40E8-93E0-EB2CB1041BCF}" type="datetimeFigureOut">
              <a:rPr lang="cs-CZ" smtClean="0"/>
              <a:t>17.1.2011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C2129-820C-48DB-8193-BFA98868048E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8155AD-6C90-4645-A216-D649190D0B72}" type="datetimeFigureOut">
              <a:rPr lang="cs-CZ" smtClean="0"/>
              <a:pPr/>
              <a:t>17.1.2011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0EE2EC-C787-4DB5-A650-28E61C236D53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EE2EC-C787-4DB5-A650-28E61C236D53}" type="slidenum">
              <a:rPr lang="cs-CZ" smtClean="0"/>
              <a:pPr/>
              <a:t>1</a:t>
            </a:fld>
            <a:endParaRPr lang="cs-CZ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EE2EC-C787-4DB5-A650-28E61C236D53}" type="slidenum">
              <a:rPr lang="cs-CZ" smtClean="0"/>
              <a:pPr/>
              <a:t>3</a:t>
            </a:fld>
            <a:endParaRPr lang="cs-CZ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228421-22FF-4ABC-933E-49B5E92D170B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 advClick="0" advTm="2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12B3F2-CFCF-49EC-9045-FC7010504E20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 advClick="0" advTm="2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767DD4-5259-4E17-BD42-674E0BF77F58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 advClick="0" advTm="2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442111-101D-4437-A7AE-48BB2E3DDCB8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 advClick="0" advTm="2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176C05-733A-44C5-B114-FD5D9AD15C10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 advClick="0" advTm="2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DD653F-309D-4A46-813C-B63CB0FA51CE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 advClick="0" advTm="2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3C2421-ADC4-4148-BD8B-922635AA5E18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 advClick="0" advTm="2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9436DA-FBD6-4FB9-8890-E8EEAF928F8B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 advClick="0" advTm="2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E48F02-D0AC-4421-A0DF-99DB63ECDDAA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 advClick="0" advTm="2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99D7D5-DC97-4FE0-9E1E-B50E6986098B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 advClick="0" advTm="2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7EEA8B-D8DB-4ED6-9629-EA77C3FE786A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 advClick="0" advTm="2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06A3820-655D-43C8-A45D-D3AEB5FC26C7}" type="slidenum">
              <a:rPr lang="es-ES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200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1700808"/>
            <a:ext cx="7772400" cy="2118097"/>
          </a:xfrm>
        </p:spPr>
        <p:txBody>
          <a:bodyPr/>
          <a:lstStyle/>
          <a:p>
            <a:r>
              <a:rPr lang="cs-CZ" dirty="0" smtClean="0">
                <a:solidFill>
                  <a:srgbClr val="002060"/>
                </a:solidFill>
              </a:rPr>
              <a:t> Poutníci </a:t>
            </a:r>
            <a:br>
              <a:rPr lang="cs-CZ" dirty="0" smtClean="0">
                <a:solidFill>
                  <a:srgbClr val="002060"/>
                </a:solidFill>
              </a:rPr>
            </a:br>
            <a:r>
              <a:rPr lang="cs-CZ" dirty="0" smtClean="0">
                <a:solidFill>
                  <a:srgbClr val="002060"/>
                </a:solidFill>
              </a:rPr>
              <a:t>v Mladé Boleslavi</a:t>
            </a:r>
            <a:r>
              <a:rPr lang="cs-CZ" dirty="0" smtClean="0">
                <a:solidFill>
                  <a:schemeClr val="tx1"/>
                </a:solidFill>
              </a:rPr>
              <a:t/>
            </a:r>
            <a:br>
              <a:rPr lang="cs-CZ" dirty="0" smtClean="0">
                <a:solidFill>
                  <a:schemeClr val="tx1"/>
                </a:solidFill>
              </a:rPr>
            </a:br>
            <a:endParaRPr lang="es-E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11560" y="1052736"/>
            <a:ext cx="8229600" cy="3024336"/>
          </a:xfrm>
        </p:spPr>
        <p:txBody>
          <a:bodyPr/>
          <a:lstStyle/>
          <a:p>
            <a:r>
              <a:rPr lang="cs-CZ" sz="4000" dirty="0" smtClean="0">
                <a:solidFill>
                  <a:srgbClr val="002060"/>
                </a:solidFill>
              </a:rPr>
              <a:t>Během putování školou se ptali studentů na obyčejnou věc: "Kde hledat štěstí?" Odpovědi si následně zapisovali, zaznamenávali a natáčeli.</a:t>
            </a:r>
            <a:endParaRPr lang="cs-CZ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504" y="833768"/>
            <a:ext cx="8894589" cy="590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1907" y="836712"/>
            <a:ext cx="8894589" cy="590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699792" y="260648"/>
            <a:ext cx="3923704" cy="590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28728" y="2428868"/>
            <a:ext cx="5760640" cy="3758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214282" y="0"/>
            <a:ext cx="8229600" cy="2786082"/>
          </a:xfrm>
        </p:spPr>
        <p:txBody>
          <a:bodyPr/>
          <a:lstStyle/>
          <a:p>
            <a:r>
              <a:rPr lang="cs-CZ" sz="4000" dirty="0" smtClean="0">
                <a:solidFill>
                  <a:srgbClr val="002060"/>
                </a:solidFill>
              </a:rPr>
              <a:t>Studenti vyplňovali přáníčka, </a:t>
            </a:r>
            <a:br>
              <a:rPr lang="cs-CZ" sz="4000" dirty="0" smtClean="0">
                <a:solidFill>
                  <a:srgbClr val="002060"/>
                </a:solidFill>
              </a:rPr>
            </a:br>
            <a:r>
              <a:rPr lang="cs-CZ" sz="4000" dirty="0" smtClean="0">
                <a:solidFill>
                  <a:srgbClr val="002060"/>
                </a:solidFill>
              </a:rPr>
              <a:t>každý se svou odpovědí.</a:t>
            </a:r>
            <a:endParaRPr lang="cs-CZ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857232"/>
            <a:ext cx="8879804" cy="590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000108"/>
            <a:ext cx="5819775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 descr="P1020364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500034" y="2285992"/>
            <a:ext cx="7876799" cy="4478840"/>
          </a:xfrm>
          <a:prstGeom prst="rect">
            <a:avLst/>
          </a:prstGeom>
        </p:spPr>
      </p:pic>
      <p:sp>
        <p:nvSpPr>
          <p:cNvPr id="3" name="Nadpis 3"/>
          <p:cNvSpPr txBox="1">
            <a:spLocks/>
          </p:cNvSpPr>
          <p:nvPr/>
        </p:nvSpPr>
        <p:spPr>
          <a:xfrm>
            <a:off x="214282" y="214290"/>
            <a:ext cx="8229600" cy="278608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 pan ředitel hledal štěstí.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4000" kern="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Náhodou se to přenášelo rozhlasem po celé škole. </a:t>
            </a:r>
            <a:r>
              <a:rPr lang="en-US" sz="4000" kern="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;</a:t>
            </a:r>
            <a:r>
              <a:rPr lang="cs-CZ" sz="4000" kern="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-)</a:t>
            </a:r>
            <a:endParaRPr kumimoji="0" lang="cs-CZ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1907" y="833768"/>
            <a:ext cx="8894589" cy="590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4680520"/>
          </a:xfrm>
        </p:spPr>
        <p:txBody>
          <a:bodyPr/>
          <a:lstStyle/>
          <a:p>
            <a:r>
              <a:rPr lang="cs-CZ" sz="4000" dirty="0" smtClean="0">
                <a:solidFill>
                  <a:srgbClr val="002060"/>
                </a:solidFill>
              </a:rPr>
              <a:t>Co člověk potřebuje ke štěstí a spokojenosti? Každý ke štěstí a spokojenosti potřebuje něco úplně </a:t>
            </a:r>
            <a:r>
              <a:rPr lang="cs-CZ" sz="4000" dirty="0" smtClean="0">
                <a:solidFill>
                  <a:srgbClr val="002060"/>
                </a:solidFill>
              </a:rPr>
              <a:t>jiného…</a:t>
            </a:r>
            <a:endParaRPr lang="cs-CZ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504" y="833768"/>
            <a:ext cx="8894589" cy="590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1907" y="833768"/>
            <a:ext cx="8894589" cy="590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/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2411760" y="692696"/>
            <a:ext cx="4392528" cy="46339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34" y="857232"/>
            <a:ext cx="7876800" cy="590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07704" y="188640"/>
            <a:ext cx="561662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6" name="Obdélník 5"/>
          <p:cNvSpPr/>
          <p:nvPr/>
        </p:nvSpPr>
        <p:spPr>
          <a:xfrm>
            <a:off x="5724128" y="2780928"/>
            <a:ext cx="12618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cs-CZ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2.C</a:t>
            </a:r>
            <a:endParaRPr lang="cs-CZ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11560" y="1052736"/>
            <a:ext cx="8229600" cy="3024336"/>
          </a:xfrm>
        </p:spPr>
        <p:txBody>
          <a:bodyPr/>
          <a:lstStyle/>
          <a:p>
            <a:r>
              <a:rPr lang="cs-CZ" sz="4000" dirty="0" smtClean="0">
                <a:solidFill>
                  <a:srgbClr val="002060"/>
                </a:solidFill>
              </a:rPr>
              <a:t>Štěstí studenti gymnázia hledají v přátelství, zdraví, lásce a také tak trochu každý sám v sobě.</a:t>
            </a:r>
            <a:endParaRPr lang="cs-CZ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792088"/>
          </a:xfrm>
        </p:spPr>
        <p:txBody>
          <a:bodyPr/>
          <a:lstStyle/>
          <a:p>
            <a:r>
              <a:rPr lang="cs-CZ" sz="4000" dirty="0" smtClean="0">
                <a:solidFill>
                  <a:srgbClr val="002060"/>
                </a:solidFill>
              </a:rPr>
              <a:t>Výsledky:</a:t>
            </a:r>
            <a:endParaRPr lang="cs-CZ" sz="4000" dirty="0">
              <a:solidFill>
                <a:srgbClr val="002060"/>
              </a:solidFill>
            </a:endParaRPr>
          </a:p>
        </p:txBody>
      </p:sp>
      <p:graphicFrame>
        <p:nvGraphicFramePr>
          <p:cNvPr id="3" name="Graf 2"/>
          <p:cNvGraphicFramePr/>
          <p:nvPr/>
        </p:nvGraphicFramePr>
        <p:xfrm>
          <a:off x="357158" y="1285860"/>
          <a:ext cx="8310592" cy="5095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11560" y="1052736"/>
            <a:ext cx="8229600" cy="3024336"/>
          </a:xfrm>
        </p:spPr>
        <p:txBody>
          <a:bodyPr/>
          <a:lstStyle/>
          <a:p>
            <a:r>
              <a:rPr lang="pl-PL" sz="4000" dirty="0" smtClean="0">
                <a:solidFill>
                  <a:srgbClr val="002060"/>
                </a:solidFill>
              </a:rPr>
              <a:t>Štěstí je schopnost mít radost z toho co máme, nikoli z toho, co bychom mít mohli.</a:t>
            </a:r>
            <a:endParaRPr lang="cs-CZ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2844" y="857232"/>
            <a:ext cx="8848831" cy="590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914400" y="908720"/>
            <a:ext cx="8229600" cy="3024336"/>
          </a:xfrm>
        </p:spPr>
        <p:txBody>
          <a:bodyPr/>
          <a:lstStyle/>
          <a:p>
            <a:r>
              <a:rPr lang="cs-CZ" sz="4000" dirty="0" smtClean="0">
                <a:solidFill>
                  <a:srgbClr val="002060"/>
                </a:solidFill>
              </a:rPr>
              <a:t>Na pódium vstoupili poutníci…</a:t>
            </a:r>
            <a:endParaRPr lang="cs-CZ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14480" y="785794"/>
            <a:ext cx="6215106" cy="414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576" y="2852936"/>
            <a:ext cx="7772400" cy="1470025"/>
          </a:xfrm>
        </p:spPr>
        <p:txBody>
          <a:bodyPr/>
          <a:lstStyle/>
          <a:p>
            <a:r>
              <a:rPr lang="cs-CZ" dirty="0" smtClean="0">
                <a:solidFill>
                  <a:srgbClr val="002060"/>
                </a:solidFill>
              </a:rPr>
              <a:t>20. 12. – 22. 12. 2010</a:t>
            </a:r>
            <a:r>
              <a:rPr lang="cs-CZ" dirty="0" smtClean="0">
                <a:solidFill>
                  <a:schemeClr val="tx1"/>
                </a:solidFill>
              </a:rPr>
              <a:t/>
            </a:r>
            <a:br>
              <a:rPr lang="cs-CZ" dirty="0" smtClean="0">
                <a:solidFill>
                  <a:schemeClr val="tx1"/>
                </a:solidFill>
              </a:rPr>
            </a:b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43808" y="1196752"/>
            <a:ext cx="345638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11560" y="1052736"/>
            <a:ext cx="7920880" cy="3024336"/>
          </a:xfrm>
        </p:spPr>
        <p:txBody>
          <a:bodyPr/>
          <a:lstStyle/>
          <a:p>
            <a:r>
              <a:rPr lang="cs-CZ" sz="4000" dirty="0" smtClean="0">
                <a:solidFill>
                  <a:srgbClr val="002060"/>
                </a:solidFill>
              </a:rPr>
              <a:t>Akce vyvrcholila na Vánoční akademii promítnutím prezentace a filmu o putování poutníků na škole.</a:t>
            </a:r>
            <a:endParaRPr lang="cs-CZ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2844" y="857232"/>
            <a:ext cx="8848831" cy="590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11560" y="1052736"/>
            <a:ext cx="8229600" cy="3024336"/>
          </a:xfrm>
        </p:spPr>
        <p:txBody>
          <a:bodyPr/>
          <a:lstStyle/>
          <a:p>
            <a:r>
              <a:rPr lang="cs-CZ" sz="4000" dirty="0" smtClean="0">
                <a:solidFill>
                  <a:srgbClr val="002060"/>
                </a:solidFill>
              </a:rPr>
              <a:t>A především oznámení, že škola získala peníze z projektu Malé Granty!</a:t>
            </a:r>
            <a:endParaRPr lang="cs-CZ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6804" y="785794"/>
            <a:ext cx="407375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57396" y="428604"/>
            <a:ext cx="3886570" cy="5336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57158" y="3286124"/>
            <a:ext cx="4143404" cy="1962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11560" y="1052736"/>
            <a:ext cx="8229600" cy="3024336"/>
          </a:xfrm>
        </p:spPr>
        <p:txBody>
          <a:bodyPr/>
          <a:lstStyle/>
          <a:p>
            <a:r>
              <a:rPr lang="cs-CZ" sz="4000" dirty="0" smtClean="0">
                <a:solidFill>
                  <a:srgbClr val="002060"/>
                </a:solidFill>
              </a:rPr>
              <a:t>Uvidíme, jaké projekty studenti vymyslí a komu všemu přinesou štěstí. :-)</a:t>
            </a:r>
            <a:endParaRPr lang="cs-CZ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5" descr="DSC_0467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784744"/>
            <a:ext cx="9144001" cy="6073255"/>
          </a:xfrm>
          <a:prstGeom prst="rect">
            <a:avLst/>
          </a:prstGeom>
        </p:spPr>
      </p:pic>
      <p:sp>
        <p:nvSpPr>
          <p:cNvPr id="3" name="Obláček 2"/>
          <p:cNvSpPr/>
          <p:nvPr/>
        </p:nvSpPr>
        <p:spPr>
          <a:xfrm>
            <a:off x="4286248" y="1285860"/>
            <a:ext cx="2928958" cy="1857388"/>
          </a:xfrm>
          <a:prstGeom prst="cloudCallout">
            <a:avLst>
              <a:gd name="adj1" fmla="val -36443"/>
              <a:gd name="adj2" fmla="val 674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Já bych měl</a:t>
            </a:r>
          </a:p>
          <a:p>
            <a:pPr algn="ctr"/>
            <a:r>
              <a:rPr lang="cs-CZ" b="1" dirty="0" smtClean="0"/>
              <a:t>jeden projekt !</a:t>
            </a:r>
            <a:endParaRPr lang="cs-CZ" b="1" dirty="0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 descr="P1020350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28596" y="857232"/>
            <a:ext cx="7876800" cy="59076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11560" y="1340768"/>
            <a:ext cx="8229600" cy="2511152"/>
          </a:xfrm>
        </p:spPr>
        <p:txBody>
          <a:bodyPr/>
          <a:lstStyle/>
          <a:p>
            <a:r>
              <a:rPr lang="cs-CZ" sz="4000" dirty="0" smtClean="0">
                <a:solidFill>
                  <a:srgbClr val="002060"/>
                </a:solidFill>
              </a:rPr>
              <a:t>Od pondělí do středy putovali v útrobách školy záhadní poutníci, kteří při svém putování hledali smysl života a štěstí.</a:t>
            </a:r>
            <a:endParaRPr lang="cs-CZ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57200" y="647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503" y="836712"/>
            <a:ext cx="8893393" cy="5906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1907" y="836712"/>
            <a:ext cx="8894589" cy="590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11560" y="1052736"/>
            <a:ext cx="8229600" cy="2943200"/>
          </a:xfrm>
        </p:spPr>
        <p:txBody>
          <a:bodyPr/>
          <a:lstStyle/>
          <a:p>
            <a:r>
              <a:rPr lang="cs-CZ" sz="4000" dirty="0" smtClean="0">
                <a:solidFill>
                  <a:srgbClr val="002060"/>
                </a:solidFill>
              </a:rPr>
              <a:t>Tak, jako putoval Jan Ámos Komenský s dvěma průvodci  Všudybudem a Mámením ve své knize Labyrint světa a ráj srdce.</a:t>
            </a:r>
            <a:endParaRPr lang="cs-CZ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857232"/>
            <a:ext cx="9143999" cy="590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2509</TotalTime>
  <Words>152</Words>
  <Application>Microsoft Office PowerPoint</Application>
  <PresentationFormat>Předvádění na obrazovce (4:3)</PresentationFormat>
  <Paragraphs>22</Paragraphs>
  <Slides>35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6" baseType="lpstr">
      <vt:lpstr>Diseño predeterminado</vt:lpstr>
      <vt:lpstr> Poutníci  v Mladé Boleslavi </vt:lpstr>
      <vt:lpstr>Snímek 2</vt:lpstr>
      <vt:lpstr>20. 12. – 22. 12. 2010 </vt:lpstr>
      <vt:lpstr>Snímek 4</vt:lpstr>
      <vt:lpstr>Od pondělí do středy putovali v útrobách školy záhadní poutníci, kteří při svém putování hledali smysl života a štěstí.</vt:lpstr>
      <vt:lpstr>Snímek 6</vt:lpstr>
      <vt:lpstr>Snímek 7</vt:lpstr>
      <vt:lpstr>Tak, jako putoval Jan Ámos Komenský s dvěma průvodci  Všudybudem a Mámením ve své knize Labyrint světa a ráj srdce.</vt:lpstr>
      <vt:lpstr>Snímek 9</vt:lpstr>
      <vt:lpstr>Během putování školou se ptali studentů na obyčejnou věc: "Kde hledat štěstí?" Odpovědi si následně zapisovali, zaznamenávali a natáčeli.</vt:lpstr>
      <vt:lpstr>Snímek 11</vt:lpstr>
      <vt:lpstr>Snímek 12</vt:lpstr>
      <vt:lpstr>Snímek 13</vt:lpstr>
      <vt:lpstr>Studenti vyplňovali přáníčka,  každý se svou odpovědí.</vt:lpstr>
      <vt:lpstr>Snímek 15</vt:lpstr>
      <vt:lpstr>Snímek 16</vt:lpstr>
      <vt:lpstr>Snímek 17</vt:lpstr>
      <vt:lpstr>Snímek 18</vt:lpstr>
      <vt:lpstr>Co člověk potřebuje ke štěstí a spokojenosti? Každý ke štěstí a spokojenosti potřebuje něco úplně jiného…</vt:lpstr>
      <vt:lpstr>Snímek 20</vt:lpstr>
      <vt:lpstr>Snímek 21</vt:lpstr>
      <vt:lpstr>Snímek 22</vt:lpstr>
      <vt:lpstr>Snímek 23</vt:lpstr>
      <vt:lpstr>Štěstí studenti gymnázia hledají v přátelství, zdraví, lásce a také tak trochu každý sám v sobě.</vt:lpstr>
      <vt:lpstr>Výsledky:</vt:lpstr>
      <vt:lpstr>Štěstí je schopnost mít radost z toho co máme, nikoli z toho, co bychom mít mohli.</vt:lpstr>
      <vt:lpstr>Snímek 27</vt:lpstr>
      <vt:lpstr>Na pódium vstoupili poutníci…</vt:lpstr>
      <vt:lpstr>Snímek 29</vt:lpstr>
      <vt:lpstr>Akce vyvrcholila na Vánoční akademii promítnutím prezentace a filmu o putování poutníků na škole.</vt:lpstr>
      <vt:lpstr>Snímek 31</vt:lpstr>
      <vt:lpstr>A především oznámení, že škola získala peníze z projektu Malé Granty!</vt:lpstr>
      <vt:lpstr>Snímek 33</vt:lpstr>
      <vt:lpstr>Uvidíme, jaké projekty studenti vymyslí a komu všemu přinesou štěstí. :-)</vt:lpstr>
      <vt:lpstr>Snímek 35</vt:lpstr>
    </vt:vector>
  </TitlesOfParts>
  <Company>Siracusa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Mariajose</dc:creator>
  <cp:lastModifiedBy>ja</cp:lastModifiedBy>
  <cp:revision>49</cp:revision>
  <dcterms:created xsi:type="dcterms:W3CDTF">2009-03-26T20:51:52Z</dcterms:created>
  <dcterms:modified xsi:type="dcterms:W3CDTF">2011-01-17T19:04:45Z</dcterms:modified>
</cp:coreProperties>
</file>